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viewProps" Target="viewProps.xml" /><Relationship Id="rId2" Type="http://schemas.openxmlformats.org/officeDocument/2006/relationships/slide" Target="slides/slide1.xml" /><Relationship Id="rId1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23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BE2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201168" y="0"/>
            <a:ext cx="73152" cy="6858000"/>
          </a:xfrm>
          <a:prstGeom prst="rect">
            <a:avLst/>
          </a:prstGeom>
          <a:solidFill>
            <a:srgbClr val="1652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8458200" y="0"/>
            <a:ext cx="3730752" cy="6858000"/>
          </a:xfrm>
          <a:prstGeom prst="rect">
            <a:avLst/>
          </a:prstGeom>
          <a:solidFill>
            <a:srgbClr val="102F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9555480" y="0"/>
            <a:ext cx="109728" cy="6858000"/>
          </a:xfrm>
          <a:prstGeom prst="rect">
            <a:avLst/>
          </a:prstGeom>
          <a:solidFill>
            <a:srgbClr val="BE2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0607040" y="0"/>
            <a:ext cx="54864" cy="6858000"/>
          </a:xfrm>
          <a:prstGeom prst="rect">
            <a:avLst/>
          </a:prstGeom>
          <a:solidFill>
            <a:srgbClr val="1652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77240" y="713232"/>
            <a:ext cx="7132320" cy="5943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ptos"/>
              </a:rPr>
              <a:t>AKHAKON ANENIH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600200"/>
            <a:ext cx="7315200" cy="1417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400" b="1" i="0">
                <a:solidFill>
                  <a:srgbClr val="FFFFFF"/>
                </a:solidFill>
                <a:latin typeface="Aptos"/>
              </a:rPr>
              <a:t>A DEVELOPMENT AGENDA
BUILT AROUND PEOPLE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3310128"/>
            <a:ext cx="694944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0" i="0">
                <a:solidFill>
                  <a:srgbClr val="D2E0EF"/>
                </a:solidFill>
                <a:latin typeface="Aptos"/>
              </a:rPr>
              <a:t>Sponsor Briefing | 2027 House of Representatives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3977639"/>
            <a:ext cx="777240" cy="64008"/>
          </a:xfrm>
          <a:prstGeom prst="rect">
            <a:avLst/>
          </a:prstGeom>
          <a:solidFill>
            <a:srgbClr val="BE2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2960" y="4279392"/>
            <a:ext cx="6309360" cy="7315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0" i="0">
                <a:solidFill>
                  <a:srgbClr val="FFFFFF"/>
                </a:solidFill>
                <a:latin typeface="Aptos"/>
              </a:rPr>
              <a:t>Esan North East / Esan South East Federal Constituency
Edo State, Nigeria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5715000"/>
            <a:ext cx="7132320" cy="2926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 i="0">
                <a:solidFill>
                  <a:srgbClr val="DCAB4C"/>
                </a:solidFill>
                <a:latin typeface="Aptos"/>
              </a:rPr>
              <a:t>BRINGING HUMANITY BACK TO POLITICS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6126480"/>
            <a:ext cx="731520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1" i="0">
                <a:solidFill>
                  <a:srgbClr val="CDD8E5"/>
                </a:solidFill>
                <a:latin typeface="Aptos"/>
              </a:rPr>
              <a:t>NIGERIA DEMOCRATIC CONGRESS  |  SERVICE TO THE PEOPLE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502920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 i="0">
                <a:solidFill>
                  <a:srgbClr val="BE2737"/>
                </a:solidFill>
                <a:latin typeface="Aptos"/>
              </a:rPr>
              <a:t>THE CASE FOR PARTNERSHIP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972800" cy="53035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700" b="1" i="0">
                <a:solidFill>
                  <a:srgbClr val="0C2340"/>
                </a:solidFill>
                <a:latin typeface="Aptos"/>
              </a:rPr>
              <a:t>A clear plan. Responsible representation. Measurable follow-through.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243584"/>
            <a:ext cx="1088136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5C6B7A"/>
                </a:solidFill>
                <a:latin typeface="Aptos"/>
              </a:rPr>
              <a:t>A sponsor-facing overview of the priorities, working method and accountability commitments behind the campaign.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746504"/>
            <a:ext cx="685800" cy="50292"/>
          </a:xfrm>
          <a:prstGeom prst="rect">
            <a:avLst/>
          </a:prstGeom>
          <a:solidFill>
            <a:srgbClr val="BE2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94360" y="6510528"/>
            <a:ext cx="10972800" cy="10972"/>
          </a:xfrm>
          <a:prstGeom prst="rect">
            <a:avLst/>
          </a:prstGeom>
          <a:solidFill>
            <a:srgbClr val="DAE1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21792" y="6565392"/>
            <a:ext cx="7772400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1" i="0">
                <a:solidFill>
                  <a:srgbClr val="5C6B7A"/>
                </a:solidFill>
                <a:latin typeface="Aptos"/>
              </a:rPr>
              <a:t>AKHAKON ANENIH  |  2027 HOUSE OF REPRESENTATIVES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18520" y="6547104"/>
            <a:ext cx="457200" cy="1828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 i="0">
                <a:solidFill>
                  <a:srgbClr val="5C6B7A"/>
                </a:solidFill>
                <a:latin typeface="Aptos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2057400"/>
            <a:ext cx="411480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1" i="0">
                <a:solidFill>
                  <a:srgbClr val="BE2737"/>
                </a:solidFill>
                <a:latin typeface="Aptos"/>
              </a:rPr>
              <a:t>The central proposition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2487168"/>
            <a:ext cx="4663440" cy="1417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300" b="1" i="0">
                <a:solidFill>
                  <a:srgbClr val="0C2340"/>
                </a:solidFill>
                <a:latin typeface="Aptos"/>
              </a:rPr>
              <a:t>Support a model of representation that listens to communities, pursues practical solutions through the right institutions, and reports progress honestly.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806440" y="2240280"/>
            <a:ext cx="5394960" cy="24688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1200"/>
              </a:spcAft>
              <a:defRPr sz="1600">
                <a:solidFill>
                  <a:srgbClr val="1C2733"/>
                </a:solidFill>
                <a:latin typeface="Aptos"/>
              </a:defRPr>
            </a:pPr>
            <a:r>
              <a:t>A defined development agenda across infrastructure, services and opportunity.</a:t>
            </a:r>
          </a:p>
          <a:p>
            <a:pPr>
              <a:spcAft>
                <a:spcPts val="1200"/>
              </a:spcAft>
              <a:defRPr sz="1600">
                <a:solidFill>
                  <a:srgbClr val="1C2733"/>
                </a:solidFill>
                <a:latin typeface="Aptos"/>
              </a:defRPr>
            </a:pPr>
            <a:r>
              <a:t>A realistic understanding of the constitutional role of a federal legislator.</a:t>
            </a:r>
          </a:p>
          <a:p>
            <a:pPr>
              <a:spcAft>
                <a:spcPts val="1200"/>
              </a:spcAft>
              <a:defRPr sz="1600">
                <a:solidFill>
                  <a:srgbClr val="1C2733"/>
                </a:solidFill>
                <a:latin typeface="Aptos"/>
              </a:defRPr>
            </a:pPr>
            <a:r>
              <a:t>A structured plan for consultation, advocacy, monitoring and public reporting.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5800" y="4983480"/>
            <a:ext cx="10744200" cy="777240"/>
          </a:xfrm>
          <a:prstGeom prst="roundRect">
            <a:avLst/>
          </a:prstGeom>
          <a:solidFill>
            <a:srgbClr val="E0EC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14400" y="5193792"/>
            <a:ext cx="1024128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600" b="1" i="0">
                <a:solidFill>
                  <a:srgbClr val="0C2340"/>
                </a:solidFill>
                <a:latin typeface="Aptos"/>
              </a:rPr>
              <a:t>The commitment is to serious work, transparent process and accountable representation, not promises of outcomes beyond the office's control.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502920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 i="0">
                <a:solidFill>
                  <a:srgbClr val="BE2737"/>
                </a:solidFill>
                <a:latin typeface="Aptos"/>
              </a:rPr>
              <a:t>OUR VISION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972800" cy="53035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700" b="1" i="0">
                <a:solidFill>
                  <a:srgbClr val="0C2340"/>
                </a:solidFill>
                <a:latin typeface="Aptos"/>
              </a:rPr>
              <a:t>A constituency where public representation is visible in everyday life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243584"/>
            <a:ext cx="1088136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5C6B7A"/>
                </a:solidFill>
                <a:latin typeface="Aptos"/>
              </a:rPr>
              <a:t>The agenda focuses on practical improvements while respecting the responsibilities of each level of government.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746504"/>
            <a:ext cx="685800" cy="50292"/>
          </a:xfrm>
          <a:prstGeom prst="rect">
            <a:avLst/>
          </a:prstGeom>
          <a:solidFill>
            <a:srgbClr val="BE2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94360" y="6510528"/>
            <a:ext cx="10972800" cy="10972"/>
          </a:xfrm>
          <a:prstGeom prst="rect">
            <a:avLst/>
          </a:prstGeom>
          <a:solidFill>
            <a:srgbClr val="DAE1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21792" y="6565392"/>
            <a:ext cx="7772400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1" i="0">
                <a:solidFill>
                  <a:srgbClr val="5C6B7A"/>
                </a:solidFill>
                <a:latin typeface="Aptos"/>
              </a:rPr>
              <a:t>AKHAKON ANENIH  |  2027 HOUSE OF REPRESENTATIVES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18520" y="6547104"/>
            <a:ext cx="457200" cy="1828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 i="0">
                <a:solidFill>
                  <a:srgbClr val="5C6B7A"/>
                </a:solidFill>
                <a:latin typeface="Aptos"/>
              </a:rPr>
              <a:t>03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2057400"/>
            <a:ext cx="5166360" cy="1280160"/>
          </a:xfrm>
          <a:prstGeom prst="round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" y="2057400"/>
            <a:ext cx="68580" cy="1280160"/>
          </a:xfrm>
          <a:prstGeom prst="rect">
            <a:avLst/>
          </a:prstGeom>
          <a:solidFill>
            <a:srgbClr val="1652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86968" y="2221992"/>
            <a:ext cx="4800600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 i="0">
                <a:solidFill>
                  <a:srgbClr val="0C2340"/>
                </a:solidFill>
                <a:latin typeface="Aptos"/>
              </a:rPr>
              <a:t>CONNECTIVITY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6968" y="2660904"/>
            <a:ext cx="4782312" cy="548639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1C2733"/>
                </a:solidFill>
                <a:latin typeface="Aptos"/>
              </a:rPr>
              <a:t>Roads that link communities to markets, schools, hospitals and jobs.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7920" y="2057400"/>
            <a:ext cx="5166360" cy="1280160"/>
          </a:xfrm>
          <a:prstGeom prst="round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217920" y="2057400"/>
            <a:ext cx="68580" cy="1280160"/>
          </a:xfrm>
          <a:prstGeom prst="rect">
            <a:avLst/>
          </a:prstGeom>
          <a:solidFill>
            <a:srgbClr val="BE2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19088" y="2221992"/>
            <a:ext cx="4800600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 i="0">
                <a:solidFill>
                  <a:srgbClr val="0C2340"/>
                </a:solidFill>
                <a:latin typeface="Aptos"/>
              </a:rPr>
              <a:t>ESSENTIAL SERVICES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19088" y="2660904"/>
            <a:ext cx="4782312" cy="548639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1C2733"/>
                </a:solidFill>
                <a:latin typeface="Aptos"/>
              </a:rPr>
              <a:t>More reliable electricity, stronger primary healthcare and better school facilities.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3630168"/>
            <a:ext cx="5166360" cy="1280160"/>
          </a:xfrm>
          <a:prstGeom prst="round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85800" y="3630168"/>
            <a:ext cx="68580" cy="1280160"/>
          </a:xfrm>
          <a:prstGeom prst="rect">
            <a:avLst/>
          </a:prstGeom>
          <a:solidFill>
            <a:srgbClr val="DCA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86968" y="3794759"/>
            <a:ext cx="4800600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 i="0">
                <a:solidFill>
                  <a:srgbClr val="0C2340"/>
                </a:solidFill>
                <a:latin typeface="Aptos"/>
              </a:rPr>
              <a:t>OPPORTUNITY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6968" y="4233672"/>
            <a:ext cx="4782312" cy="548639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1C2733"/>
                </a:solidFill>
                <a:latin typeface="Aptos"/>
              </a:rPr>
              <a:t>Skills, agricultural support and pathways for young people and small businesses.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17920" y="3630168"/>
            <a:ext cx="5166360" cy="1280160"/>
          </a:xfrm>
          <a:prstGeom prst="round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6217920" y="3630168"/>
            <a:ext cx="68580" cy="1280160"/>
          </a:xfrm>
          <a:prstGeom prst="rect">
            <a:avLst/>
          </a:prstGeom>
          <a:solidFill>
            <a:srgbClr val="2D73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419088" y="3794759"/>
            <a:ext cx="4800600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 i="0">
                <a:solidFill>
                  <a:srgbClr val="0C2340"/>
                </a:solidFill>
                <a:latin typeface="Aptos"/>
              </a:rPr>
              <a:t>ACCOUNTABILITY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19088" y="4233672"/>
            <a:ext cx="4782312" cy="548639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1C2733"/>
                </a:solidFill>
                <a:latin typeface="Aptos"/>
              </a:rPr>
              <a:t>Regular consultation, clear project status updates and fair access to support.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1520" y="5532120"/>
            <a:ext cx="1051560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 i="0">
                <a:solidFill>
                  <a:srgbClr val="0C2340"/>
                </a:solidFill>
                <a:latin typeface="Aptos"/>
              </a:rPr>
              <a:t>Guiding principle: development priorities should be shaped by evidence and the people affected by them.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502920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 i="0">
                <a:solidFill>
                  <a:srgbClr val="BE2737"/>
                </a:solidFill>
                <a:latin typeface="Aptos"/>
              </a:rPr>
              <a:t>DEVELOPMENT PRIORITIES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972800" cy="53035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700" b="1" i="0">
                <a:solidFill>
                  <a:srgbClr val="0C2340"/>
                </a:solidFill>
                <a:latin typeface="Aptos"/>
              </a:rPr>
              <a:t>Ten priorities, one coordinated agenda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243584"/>
            <a:ext cx="1088136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5C6B7A"/>
                </a:solidFill>
                <a:latin typeface="Aptos"/>
              </a:rPr>
              <a:t>The work will be sequenced according to urgency, feasibility, community input and the mandates of responsible institutions.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746504"/>
            <a:ext cx="685800" cy="50292"/>
          </a:xfrm>
          <a:prstGeom prst="rect">
            <a:avLst/>
          </a:prstGeom>
          <a:solidFill>
            <a:srgbClr val="BE2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94360" y="6510528"/>
            <a:ext cx="10972800" cy="10972"/>
          </a:xfrm>
          <a:prstGeom prst="rect">
            <a:avLst/>
          </a:prstGeom>
          <a:solidFill>
            <a:srgbClr val="DAE1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21792" y="6565392"/>
            <a:ext cx="7772400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1" i="0">
                <a:solidFill>
                  <a:srgbClr val="5C6B7A"/>
                </a:solidFill>
                <a:latin typeface="Aptos"/>
              </a:rPr>
              <a:t>AKHAKON ANENIH  |  2027 HOUSE OF REPRESENTATIVES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18520" y="6547104"/>
            <a:ext cx="457200" cy="1828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 i="0">
                <a:solidFill>
                  <a:srgbClr val="5C6B7A"/>
                </a:solidFill>
                <a:latin typeface="Aptos"/>
              </a:rPr>
              <a:t>04</a:t>
            </a:r>
          </a:p>
        </p:txBody>
      </p:sp>
      <p:sp>
        <p:nvSpPr>
          <p:cNvPr id="9" name="Oval 8"/>
          <p:cNvSpPr/>
          <p:nvPr/>
        </p:nvSpPr>
        <p:spPr>
          <a:xfrm>
            <a:off x="685800" y="1975104"/>
            <a:ext cx="411480" cy="411480"/>
          </a:xfrm>
          <a:prstGeom prst="ellipse">
            <a:avLst/>
          </a:prstGeom>
          <a:solidFill>
            <a:srgbClr val="BE2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04088" y="2057400"/>
            <a:ext cx="374904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Aptos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52728" y="1938528"/>
            <a:ext cx="452628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 i="0">
                <a:solidFill>
                  <a:srgbClr val="0C2340"/>
                </a:solidFill>
                <a:latin typeface="Aptos"/>
              </a:rPr>
              <a:t>Road infrastructure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52728" y="2221992"/>
            <a:ext cx="461772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0" i="0">
                <a:solidFill>
                  <a:srgbClr val="5C6B7A"/>
                </a:solidFill>
                <a:latin typeface="Aptos"/>
              </a:rPr>
              <a:t>Identify priority routes and pursue rehabilitation funding.</a:t>
            </a:r>
          </a:p>
        </p:txBody>
      </p:sp>
      <p:sp>
        <p:nvSpPr>
          <p:cNvPr id="13" name="Oval 12"/>
          <p:cNvSpPr/>
          <p:nvPr/>
        </p:nvSpPr>
        <p:spPr>
          <a:xfrm>
            <a:off x="6217920" y="1975104"/>
            <a:ext cx="411480" cy="411480"/>
          </a:xfrm>
          <a:prstGeom prst="ellipse">
            <a:avLst/>
          </a:prstGeom>
          <a:solidFill>
            <a:srgbClr val="1652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236207" y="2057400"/>
            <a:ext cx="374904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Aptos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84848" y="1938528"/>
            <a:ext cx="452628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 i="0">
                <a:solidFill>
                  <a:srgbClr val="0C2340"/>
                </a:solidFill>
                <a:latin typeface="Aptos"/>
              </a:rPr>
              <a:t>Electricity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84848" y="2221992"/>
            <a:ext cx="461772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0" i="0">
                <a:solidFill>
                  <a:srgbClr val="5C6B7A"/>
                </a:solidFill>
                <a:latin typeface="Aptos"/>
              </a:rPr>
              <a:t>Document gaps and engage electricity and rural electrification agencies.</a:t>
            </a:r>
          </a:p>
        </p:txBody>
      </p:sp>
      <p:sp>
        <p:nvSpPr>
          <p:cNvPr id="17" name="Oval 16"/>
          <p:cNvSpPr/>
          <p:nvPr/>
        </p:nvSpPr>
        <p:spPr>
          <a:xfrm>
            <a:off x="685800" y="2724912"/>
            <a:ext cx="411480" cy="411480"/>
          </a:xfrm>
          <a:prstGeom prst="ellipse">
            <a:avLst/>
          </a:prstGeom>
          <a:solidFill>
            <a:srgbClr val="BE2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04088" y="2807208"/>
            <a:ext cx="374904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Aptos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52728" y="2688336"/>
            <a:ext cx="452628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 i="0">
                <a:solidFill>
                  <a:srgbClr val="0C2340"/>
                </a:solidFill>
                <a:latin typeface="Aptos"/>
              </a:rPr>
              <a:t>Security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52728" y="2971800"/>
            <a:ext cx="461772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0" i="0">
                <a:solidFill>
                  <a:srgbClr val="5C6B7A"/>
                </a:solidFill>
                <a:latin typeface="Aptos"/>
              </a:rPr>
              <a:t>Strengthen local consultation, reporting and lawful early-warning channels.</a:t>
            </a:r>
          </a:p>
        </p:txBody>
      </p:sp>
      <p:sp>
        <p:nvSpPr>
          <p:cNvPr id="21" name="Oval 20"/>
          <p:cNvSpPr/>
          <p:nvPr/>
        </p:nvSpPr>
        <p:spPr>
          <a:xfrm>
            <a:off x="6217920" y="2724912"/>
            <a:ext cx="411480" cy="411480"/>
          </a:xfrm>
          <a:prstGeom prst="ellipse">
            <a:avLst/>
          </a:prstGeom>
          <a:solidFill>
            <a:srgbClr val="1652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236207" y="2807208"/>
            <a:ext cx="374904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Aptos"/>
              </a:rPr>
              <a:t>04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784848" y="2688336"/>
            <a:ext cx="452628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 i="0">
                <a:solidFill>
                  <a:srgbClr val="0C2340"/>
                </a:solidFill>
                <a:latin typeface="Aptos"/>
              </a:rPr>
              <a:t>Education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784848" y="2971800"/>
            <a:ext cx="461772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0" i="0">
                <a:solidFill>
                  <a:srgbClr val="5C6B7A"/>
                </a:solidFill>
                <a:latin typeface="Aptos"/>
              </a:rPr>
              <a:t>Advocate for better facilities, learning materials and youth skills.</a:t>
            </a:r>
          </a:p>
        </p:txBody>
      </p:sp>
      <p:sp>
        <p:nvSpPr>
          <p:cNvPr id="25" name="Oval 24"/>
          <p:cNvSpPr/>
          <p:nvPr/>
        </p:nvSpPr>
        <p:spPr>
          <a:xfrm>
            <a:off x="685800" y="3474720"/>
            <a:ext cx="411480" cy="411480"/>
          </a:xfrm>
          <a:prstGeom prst="ellipse">
            <a:avLst/>
          </a:prstGeom>
          <a:solidFill>
            <a:srgbClr val="BE2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04088" y="3557015"/>
            <a:ext cx="374904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Aptos"/>
              </a:rPr>
              <a:t>05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252728" y="3438144"/>
            <a:ext cx="452628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 i="0">
                <a:solidFill>
                  <a:srgbClr val="0C2340"/>
                </a:solidFill>
                <a:latin typeface="Aptos"/>
              </a:rPr>
              <a:t>Healthcare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252728" y="3721607"/>
            <a:ext cx="461772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0" i="0">
                <a:solidFill>
                  <a:srgbClr val="5C6B7A"/>
                </a:solidFill>
                <a:latin typeface="Aptos"/>
              </a:rPr>
              <a:t>Prioritise primary health centres, equipment and essential services.</a:t>
            </a:r>
          </a:p>
        </p:txBody>
      </p:sp>
      <p:sp>
        <p:nvSpPr>
          <p:cNvPr id="29" name="Oval 28"/>
          <p:cNvSpPr/>
          <p:nvPr/>
        </p:nvSpPr>
        <p:spPr>
          <a:xfrm>
            <a:off x="6217920" y="3474720"/>
            <a:ext cx="411480" cy="411480"/>
          </a:xfrm>
          <a:prstGeom prst="ellipse">
            <a:avLst/>
          </a:prstGeom>
          <a:solidFill>
            <a:srgbClr val="1652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6236207" y="3557015"/>
            <a:ext cx="374904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Aptos"/>
              </a:rPr>
              <a:t>06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784848" y="3438144"/>
            <a:ext cx="452628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 i="0">
                <a:solidFill>
                  <a:srgbClr val="0C2340"/>
                </a:solidFill>
                <a:latin typeface="Aptos"/>
              </a:rPr>
              <a:t>Economic opportunity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784848" y="3721607"/>
            <a:ext cx="461772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0" i="0">
                <a:solidFill>
                  <a:srgbClr val="5C6B7A"/>
                </a:solidFill>
                <a:latin typeface="Aptos"/>
              </a:rPr>
              <a:t>Connect eligible people to agricultural and enterprise programmes.</a:t>
            </a:r>
          </a:p>
        </p:txBody>
      </p:sp>
      <p:sp>
        <p:nvSpPr>
          <p:cNvPr id="33" name="Oval 32"/>
          <p:cNvSpPr/>
          <p:nvPr/>
        </p:nvSpPr>
        <p:spPr>
          <a:xfrm>
            <a:off x="685800" y="4224528"/>
            <a:ext cx="411480" cy="411480"/>
          </a:xfrm>
          <a:prstGeom prst="ellipse">
            <a:avLst/>
          </a:prstGeom>
          <a:solidFill>
            <a:srgbClr val="BE2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704088" y="4306824"/>
            <a:ext cx="374904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Aptos"/>
              </a:rPr>
              <a:t>07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252728" y="4187952"/>
            <a:ext cx="452628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 i="0">
                <a:solidFill>
                  <a:srgbClr val="0C2340"/>
                </a:solidFill>
                <a:latin typeface="Aptos"/>
              </a:rPr>
              <a:t>Legislation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252728" y="4471416"/>
            <a:ext cx="461772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0" i="0">
                <a:solidFill>
                  <a:srgbClr val="5C6B7A"/>
                </a:solidFill>
                <a:latin typeface="Aptos"/>
              </a:rPr>
              <a:t>Use debates, motions, petitions, committees and oversight responsibly.</a:t>
            </a:r>
          </a:p>
        </p:txBody>
      </p:sp>
      <p:sp>
        <p:nvSpPr>
          <p:cNvPr id="37" name="Oval 36"/>
          <p:cNvSpPr/>
          <p:nvPr/>
        </p:nvSpPr>
        <p:spPr>
          <a:xfrm>
            <a:off x="6217920" y="4224528"/>
            <a:ext cx="411480" cy="411480"/>
          </a:xfrm>
          <a:prstGeom prst="ellipse">
            <a:avLst/>
          </a:prstGeom>
          <a:solidFill>
            <a:srgbClr val="1652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6236207" y="4306824"/>
            <a:ext cx="374904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Aptos"/>
              </a:rPr>
              <a:t>08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784848" y="4187952"/>
            <a:ext cx="452628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 i="0">
                <a:solidFill>
                  <a:srgbClr val="0C2340"/>
                </a:solidFill>
                <a:latin typeface="Aptos"/>
              </a:rPr>
              <a:t>Constituent engagement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784848" y="4471416"/>
            <a:ext cx="461772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0" i="0">
                <a:solidFill>
                  <a:srgbClr val="5C6B7A"/>
                </a:solidFill>
                <a:latin typeface="Aptos"/>
              </a:rPr>
              <a:t>Hold town halls and provide accessible channels for concerns.</a:t>
            </a:r>
          </a:p>
        </p:txBody>
      </p:sp>
      <p:sp>
        <p:nvSpPr>
          <p:cNvPr id="41" name="Oval 40"/>
          <p:cNvSpPr/>
          <p:nvPr/>
        </p:nvSpPr>
        <p:spPr>
          <a:xfrm>
            <a:off x="685800" y="4974336"/>
            <a:ext cx="411480" cy="411480"/>
          </a:xfrm>
          <a:prstGeom prst="ellipse">
            <a:avLst/>
          </a:prstGeom>
          <a:solidFill>
            <a:srgbClr val="BE2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704088" y="5056632"/>
            <a:ext cx="374904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Aptos"/>
              </a:rPr>
              <a:t>09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252728" y="4937760"/>
            <a:ext cx="452628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 i="0">
                <a:solidFill>
                  <a:srgbClr val="0C2340"/>
                </a:solidFill>
                <a:latin typeface="Aptos"/>
              </a:rPr>
              <a:t>Transparency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252728" y="5221224"/>
            <a:ext cx="461772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0" i="0">
                <a:solidFill>
                  <a:srgbClr val="5C6B7A"/>
                </a:solidFill>
                <a:latin typeface="Aptos"/>
              </a:rPr>
              <a:t>Publish progress and distinguish proposed, funded and completed work.</a:t>
            </a:r>
          </a:p>
        </p:txBody>
      </p:sp>
      <p:sp>
        <p:nvSpPr>
          <p:cNvPr id="45" name="Oval 44"/>
          <p:cNvSpPr/>
          <p:nvPr/>
        </p:nvSpPr>
        <p:spPr>
          <a:xfrm>
            <a:off x="6217920" y="4974336"/>
            <a:ext cx="411480" cy="411480"/>
          </a:xfrm>
          <a:prstGeom prst="ellipse">
            <a:avLst/>
          </a:prstGeom>
          <a:solidFill>
            <a:srgbClr val="1652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6236207" y="5056632"/>
            <a:ext cx="374904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Aptos"/>
              </a:rPr>
              <a:t>10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784848" y="4937760"/>
            <a:ext cx="452628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 i="0">
                <a:solidFill>
                  <a:srgbClr val="0C2340"/>
                </a:solidFill>
                <a:latin typeface="Aptos"/>
              </a:rPr>
              <a:t>Intergovernmental cooperation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784848" y="5221224"/>
            <a:ext cx="461772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0" i="0">
                <a:solidFill>
                  <a:srgbClr val="5C6B7A"/>
                </a:solidFill>
                <a:latin typeface="Aptos"/>
              </a:rPr>
              <a:t>Work with federal, state and local authorities as required.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502920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 i="0">
                <a:solidFill>
                  <a:srgbClr val="BE2737"/>
                </a:solidFill>
                <a:latin typeface="Aptos"/>
              </a:rPr>
              <a:t>PRIORITY 01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972800" cy="53035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700" b="1" i="0">
                <a:solidFill>
                  <a:srgbClr val="0C2340"/>
                </a:solidFill>
                <a:latin typeface="Aptos"/>
              </a:rPr>
              <a:t>Roads and connectivity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243584"/>
            <a:ext cx="1088136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5C6B7A"/>
                </a:solidFill>
                <a:latin typeface="Aptos"/>
              </a:rPr>
              <a:t>Focus first on routes that connect people to markets, public services and economic activity.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746504"/>
            <a:ext cx="685800" cy="50292"/>
          </a:xfrm>
          <a:prstGeom prst="rect">
            <a:avLst/>
          </a:prstGeom>
          <a:solidFill>
            <a:srgbClr val="BE2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94360" y="6510528"/>
            <a:ext cx="10972800" cy="10972"/>
          </a:xfrm>
          <a:prstGeom prst="rect">
            <a:avLst/>
          </a:prstGeom>
          <a:solidFill>
            <a:srgbClr val="DAE1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21792" y="6565392"/>
            <a:ext cx="7772400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1" i="0">
                <a:solidFill>
                  <a:srgbClr val="5C6B7A"/>
                </a:solidFill>
                <a:latin typeface="Aptos"/>
              </a:rPr>
              <a:t>AKHAKON ANENIH  |  2027 HOUSE OF REPRESENTATIVES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18520" y="6547104"/>
            <a:ext cx="457200" cy="1828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 i="0">
                <a:solidFill>
                  <a:srgbClr val="5C6B7A"/>
                </a:solidFill>
                <a:latin typeface="Aptos"/>
              </a:rPr>
              <a:t>05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2057400"/>
            <a:ext cx="3429000" cy="1874519"/>
          </a:xfrm>
          <a:prstGeom prst="round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" y="2057400"/>
            <a:ext cx="68580" cy="1874519"/>
          </a:xfrm>
          <a:prstGeom prst="rect">
            <a:avLst/>
          </a:prstGeom>
          <a:solidFill>
            <a:srgbClr val="1652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86968" y="2221992"/>
            <a:ext cx="3063240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 i="0">
                <a:solidFill>
                  <a:srgbClr val="0C2340"/>
                </a:solidFill>
                <a:latin typeface="Aptos"/>
              </a:rPr>
              <a:t>ASSESS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6968" y="2660904"/>
            <a:ext cx="3044952" cy="1142999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50" b="0" i="0">
                <a:solidFill>
                  <a:srgbClr val="1C2733"/>
                </a:solidFill>
                <a:latin typeface="Aptos"/>
              </a:rPr>
              <a:t>Map priority federal, state and local roads. Document condition, impact and urgency.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70832" y="2057400"/>
            <a:ext cx="3429000" cy="1874519"/>
          </a:xfrm>
          <a:prstGeom prst="round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4370832" y="2057400"/>
            <a:ext cx="68580" cy="1874519"/>
          </a:xfrm>
          <a:prstGeom prst="rect">
            <a:avLst/>
          </a:prstGeom>
          <a:solidFill>
            <a:srgbClr val="BE2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572000" y="2221992"/>
            <a:ext cx="3063240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 i="0">
                <a:solidFill>
                  <a:srgbClr val="0C2340"/>
                </a:solidFill>
                <a:latin typeface="Aptos"/>
              </a:rPr>
              <a:t>ADVOCATE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0" y="2660904"/>
            <a:ext cx="3044952" cy="1142999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50" b="0" i="0">
                <a:solidFill>
                  <a:srgbClr val="1C2733"/>
                </a:solidFill>
                <a:latin typeface="Aptos"/>
              </a:rPr>
              <a:t>Engage the responsible ministries and agencies. Pursue budget inclusion for priority works.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46720" y="2057400"/>
            <a:ext cx="3429000" cy="1874519"/>
          </a:xfrm>
          <a:prstGeom prst="round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046720" y="2057400"/>
            <a:ext cx="68580" cy="1874519"/>
          </a:xfrm>
          <a:prstGeom prst="rect">
            <a:avLst/>
          </a:prstGeom>
          <a:solidFill>
            <a:srgbClr val="DCA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247888" y="2221992"/>
            <a:ext cx="3063240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 i="0">
                <a:solidFill>
                  <a:srgbClr val="0C2340"/>
                </a:solidFill>
                <a:latin typeface="Aptos"/>
              </a:rPr>
              <a:t>FOLLOW THROUGH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47888" y="2660904"/>
            <a:ext cx="3044952" cy="1142999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50" b="0" i="0">
                <a:solidFill>
                  <a:srgbClr val="1C2733"/>
                </a:solidFill>
                <a:latin typeface="Aptos"/>
              </a:rPr>
              <a:t>Seek project updates, question delays and communicate verified status to constituents.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434840"/>
            <a:ext cx="10789920" cy="960120"/>
          </a:xfrm>
          <a:prstGeom prst="round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14400" y="4681728"/>
            <a:ext cx="10287000" cy="43891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600" b="1" i="0">
                <a:solidFill>
                  <a:srgbClr val="0C2340"/>
                </a:solidFill>
                <a:latin typeface="Aptos"/>
              </a:rPr>
              <a:t>Success will be tracked through documented road priorities, formal submissions, agency responses, budget status and verified implementation updates.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502920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 i="0">
                <a:solidFill>
                  <a:srgbClr val="BE2737"/>
                </a:solidFill>
                <a:latin typeface="Aptos"/>
              </a:rPr>
              <a:t>PRIORITY 02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972800" cy="53035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700" b="1" i="0">
                <a:solidFill>
                  <a:srgbClr val="0C2340"/>
                </a:solidFill>
                <a:latin typeface="Aptos"/>
              </a:rPr>
              <a:t>Electricity, healthcare and education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243584"/>
            <a:ext cx="1088136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5C6B7A"/>
                </a:solidFill>
                <a:latin typeface="Aptos"/>
              </a:rPr>
              <a:t>Improve access by identifying gaps and pursuing the right technical and funding channels.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746504"/>
            <a:ext cx="685800" cy="50292"/>
          </a:xfrm>
          <a:prstGeom prst="rect">
            <a:avLst/>
          </a:prstGeom>
          <a:solidFill>
            <a:srgbClr val="BE2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94360" y="6510528"/>
            <a:ext cx="10972800" cy="10972"/>
          </a:xfrm>
          <a:prstGeom prst="rect">
            <a:avLst/>
          </a:prstGeom>
          <a:solidFill>
            <a:srgbClr val="DAE1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21792" y="6565392"/>
            <a:ext cx="7772400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1" i="0">
                <a:solidFill>
                  <a:srgbClr val="5C6B7A"/>
                </a:solidFill>
                <a:latin typeface="Aptos"/>
              </a:rPr>
              <a:t>AKHAKON ANENIH  |  2027 HOUSE OF REPRESENTATIVES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18520" y="6547104"/>
            <a:ext cx="457200" cy="1828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 i="0">
                <a:solidFill>
                  <a:srgbClr val="5C6B7A"/>
                </a:solidFill>
                <a:latin typeface="Aptos"/>
              </a:rPr>
              <a:t>06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2057400"/>
            <a:ext cx="3429000" cy="2423160"/>
          </a:xfrm>
          <a:prstGeom prst="round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" y="2057400"/>
            <a:ext cx="68580" cy="2423160"/>
          </a:xfrm>
          <a:prstGeom prst="rect">
            <a:avLst/>
          </a:prstGeom>
          <a:solidFill>
            <a:srgbClr val="1652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86968" y="2221992"/>
            <a:ext cx="3063240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 i="0">
                <a:solidFill>
                  <a:srgbClr val="0C2340"/>
                </a:solidFill>
                <a:latin typeface="Aptos"/>
              </a:rPr>
              <a:t>ELECTRICITY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6968" y="2660904"/>
            <a:ext cx="3044952" cy="1691639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 i="0">
                <a:solidFill>
                  <a:srgbClr val="1C2733"/>
                </a:solidFill>
                <a:latin typeface="Aptos"/>
              </a:rPr>
              <a:t>• Record underserved communities and faulty infrastructure.
• Engage relevant distribution and rural electrification bodies.
• Explore solar options for essential public facilities.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70832" y="2057400"/>
            <a:ext cx="3429000" cy="2423160"/>
          </a:xfrm>
          <a:prstGeom prst="round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4370832" y="2057400"/>
            <a:ext cx="68580" cy="2423160"/>
          </a:xfrm>
          <a:prstGeom prst="rect">
            <a:avLst/>
          </a:prstGeom>
          <a:solidFill>
            <a:srgbClr val="BE2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572000" y="2221992"/>
            <a:ext cx="3063240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 i="0">
                <a:solidFill>
                  <a:srgbClr val="0C2340"/>
                </a:solidFill>
                <a:latin typeface="Aptos"/>
              </a:rPr>
              <a:t>HEALTHCARE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0" y="2660904"/>
            <a:ext cx="3044952" cy="1691639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 i="0">
                <a:solidFill>
                  <a:srgbClr val="1C2733"/>
                </a:solidFill>
                <a:latin typeface="Aptos"/>
              </a:rPr>
              <a:t>• Identify priority primary health centres.
• Advocate for repairs, equipment and essential supplies.
• Support partnerships for outreach and preventive care.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46720" y="2057400"/>
            <a:ext cx="3429000" cy="2423160"/>
          </a:xfrm>
          <a:prstGeom prst="round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046720" y="2057400"/>
            <a:ext cx="68580" cy="2423160"/>
          </a:xfrm>
          <a:prstGeom prst="rect">
            <a:avLst/>
          </a:prstGeom>
          <a:solidFill>
            <a:srgbClr val="DCA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247888" y="2221992"/>
            <a:ext cx="3063240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 i="0">
                <a:solidFill>
                  <a:srgbClr val="0C2340"/>
                </a:solidFill>
                <a:latin typeface="Aptos"/>
              </a:rPr>
              <a:t>EDUCATION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47888" y="2660904"/>
            <a:ext cx="3044952" cy="1691639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 i="0">
                <a:solidFill>
                  <a:srgbClr val="1C2733"/>
                </a:solidFill>
                <a:latin typeface="Aptos"/>
              </a:rPr>
              <a:t>• Document school facility needs.
• Pursue learning materials and appropriate equipment.
• Expand access to skills and digital literacy programmes.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" y="5074920"/>
            <a:ext cx="1060704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500" b="1" i="0">
                <a:solidFill>
                  <a:srgbClr val="5C6B7A"/>
                </a:solidFill>
                <a:latin typeface="Aptos"/>
              </a:rPr>
              <a:t>The role: advocate, convene, scrutinise and follow up. Technical delivery remains with the responsible institutions.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502920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 i="0">
                <a:solidFill>
                  <a:srgbClr val="BE2737"/>
                </a:solidFill>
                <a:latin typeface="Aptos"/>
              </a:rPr>
              <a:t>PRIORITY 03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972800" cy="53035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700" b="1" i="0">
                <a:solidFill>
                  <a:srgbClr val="0C2340"/>
                </a:solidFill>
                <a:latin typeface="Aptos"/>
              </a:rPr>
              <a:t>Safer communities and stronger livelihoods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243584"/>
            <a:ext cx="1088136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5C6B7A"/>
                </a:solidFill>
                <a:latin typeface="Aptos"/>
              </a:rPr>
              <a:t>Security and economic opportunity require local knowledge, lawful coordination and sustained engagement.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746504"/>
            <a:ext cx="685800" cy="50292"/>
          </a:xfrm>
          <a:prstGeom prst="rect">
            <a:avLst/>
          </a:prstGeom>
          <a:solidFill>
            <a:srgbClr val="BE2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94360" y="6510528"/>
            <a:ext cx="10972800" cy="10972"/>
          </a:xfrm>
          <a:prstGeom prst="rect">
            <a:avLst/>
          </a:prstGeom>
          <a:solidFill>
            <a:srgbClr val="DAE1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21792" y="6565392"/>
            <a:ext cx="7772400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1" i="0">
                <a:solidFill>
                  <a:srgbClr val="5C6B7A"/>
                </a:solidFill>
                <a:latin typeface="Aptos"/>
              </a:rPr>
              <a:t>AKHAKON ANENIH  |  2027 HOUSE OF REPRESENTATIVES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18520" y="6547104"/>
            <a:ext cx="457200" cy="1828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 i="0">
                <a:solidFill>
                  <a:srgbClr val="5C6B7A"/>
                </a:solidFill>
                <a:latin typeface="Aptos"/>
              </a:rPr>
              <a:t>07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2057400"/>
            <a:ext cx="5166360" cy="2331720"/>
          </a:xfrm>
          <a:prstGeom prst="round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" y="2057400"/>
            <a:ext cx="68580" cy="2331720"/>
          </a:xfrm>
          <a:prstGeom prst="rect">
            <a:avLst/>
          </a:prstGeom>
          <a:solidFill>
            <a:srgbClr val="BE2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86968" y="2221992"/>
            <a:ext cx="4800600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 i="0">
                <a:solidFill>
                  <a:srgbClr val="0C2340"/>
                </a:solidFill>
                <a:latin typeface="Aptos"/>
              </a:rPr>
              <a:t>COMMUNITY SECURITY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6968" y="2660904"/>
            <a:ext cx="4782312" cy="1600199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1C2733"/>
                </a:solidFill>
                <a:latin typeface="Aptos"/>
              </a:rPr>
              <a:t>• Regular consultations with traditional rulers, community leaders and security agencies.
• Advocate for a stronger presence where assessments show need.
• Support lawful reporting and early-warning channels that respect human rights.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72200" y="2057400"/>
            <a:ext cx="5166360" cy="2331720"/>
          </a:xfrm>
          <a:prstGeom prst="round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172200" y="2057400"/>
            <a:ext cx="68580" cy="2331720"/>
          </a:xfrm>
          <a:prstGeom prst="rect">
            <a:avLst/>
          </a:prstGeom>
          <a:solidFill>
            <a:srgbClr val="1652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373368" y="2221992"/>
            <a:ext cx="4800600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 i="0">
                <a:solidFill>
                  <a:srgbClr val="0C2340"/>
                </a:solidFill>
                <a:latin typeface="Aptos"/>
              </a:rPr>
              <a:t>JOBS, AGRICULTURE AND ENTERPRISE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73368" y="2660904"/>
            <a:ext cx="4782312" cy="1600199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1C2733"/>
                </a:solidFill>
                <a:latin typeface="Aptos"/>
              </a:rPr>
              <a:t>• Connect eligible farmers and small businesses to legitimate support programmes.
• Promote vocational training linked to local needs.
• Advocate for market access, rural roads and inclusive economic initiatives.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4800600"/>
            <a:ext cx="10652760" cy="685800"/>
          </a:xfrm>
          <a:prstGeom prst="roundRect">
            <a:avLst/>
          </a:prstGeom>
          <a:solidFill>
            <a:srgbClr val="E0EC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14400" y="5010912"/>
            <a:ext cx="1014984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600" b="1" i="0">
                <a:solidFill>
                  <a:srgbClr val="0C2340"/>
                </a:solidFill>
                <a:latin typeface="Aptos"/>
              </a:rPr>
              <a:t>Long-term aim: safer communities and more people able to earn, produce and build sustainable livelihoods.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502920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 i="0">
                <a:solidFill>
                  <a:srgbClr val="BE2737"/>
                </a:solidFill>
                <a:latin typeface="Aptos"/>
              </a:rPr>
              <a:t>THE ROLE OF THE OFFICE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972800" cy="53035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700" b="1" i="0">
                <a:solidFill>
                  <a:srgbClr val="0C2340"/>
                </a:solidFill>
                <a:latin typeface="Aptos"/>
              </a:rPr>
              <a:t>Use the full responsibilities of a federal legislator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243584"/>
            <a:ext cx="1088136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5C6B7A"/>
                </a:solidFill>
                <a:latin typeface="Aptos"/>
              </a:rPr>
              <a:t>A credible agenda distinguishes advocacy and oversight from direct project execution.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746504"/>
            <a:ext cx="685800" cy="50292"/>
          </a:xfrm>
          <a:prstGeom prst="rect">
            <a:avLst/>
          </a:prstGeom>
          <a:solidFill>
            <a:srgbClr val="BE2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94360" y="6510528"/>
            <a:ext cx="10972800" cy="10972"/>
          </a:xfrm>
          <a:prstGeom prst="rect">
            <a:avLst/>
          </a:prstGeom>
          <a:solidFill>
            <a:srgbClr val="DAE1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21792" y="6565392"/>
            <a:ext cx="7772400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1" i="0">
                <a:solidFill>
                  <a:srgbClr val="5C6B7A"/>
                </a:solidFill>
                <a:latin typeface="Aptos"/>
              </a:rPr>
              <a:t>AKHAKON ANENIH  |  2027 HOUSE OF REPRESENTATIVES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18520" y="6547104"/>
            <a:ext cx="457200" cy="1828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 i="0">
                <a:solidFill>
                  <a:srgbClr val="5C6B7A"/>
                </a:solidFill>
                <a:latin typeface="Aptos"/>
              </a:rPr>
              <a:t>08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2057400"/>
            <a:ext cx="5166360" cy="1234440"/>
          </a:xfrm>
          <a:prstGeom prst="round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" y="2057400"/>
            <a:ext cx="68580" cy="1234440"/>
          </a:xfrm>
          <a:prstGeom prst="rect">
            <a:avLst/>
          </a:prstGeom>
          <a:solidFill>
            <a:srgbClr val="1652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86968" y="2221992"/>
            <a:ext cx="4800600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 i="0">
                <a:solidFill>
                  <a:srgbClr val="0C2340"/>
                </a:solidFill>
                <a:latin typeface="Aptos"/>
              </a:rPr>
              <a:t>MAKE LAWS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6968" y="2660904"/>
            <a:ext cx="4782312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1C2733"/>
                </a:solidFill>
                <a:latin typeface="Aptos"/>
              </a:rPr>
              <a:t>Support legislation that advances opportunity, services and public welfare.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7920" y="2057400"/>
            <a:ext cx="5166360" cy="1234440"/>
          </a:xfrm>
          <a:prstGeom prst="round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217920" y="2057400"/>
            <a:ext cx="68580" cy="1234440"/>
          </a:xfrm>
          <a:prstGeom prst="rect">
            <a:avLst/>
          </a:prstGeom>
          <a:solidFill>
            <a:srgbClr val="BE2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19088" y="2221992"/>
            <a:ext cx="4800600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 i="0">
                <a:solidFill>
                  <a:srgbClr val="0C2340"/>
                </a:solidFill>
                <a:latin typeface="Aptos"/>
              </a:rPr>
              <a:t>REPRESENT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19088" y="2660904"/>
            <a:ext cx="4782312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1C2733"/>
                </a:solidFill>
                <a:latin typeface="Aptos"/>
              </a:rPr>
              <a:t>Raise constituency concerns through debates, motions, petitions and parliamentary channels.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3611880"/>
            <a:ext cx="5166360" cy="1234440"/>
          </a:xfrm>
          <a:prstGeom prst="round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85800" y="3611880"/>
            <a:ext cx="68580" cy="1234440"/>
          </a:xfrm>
          <a:prstGeom prst="rect">
            <a:avLst/>
          </a:prstGeom>
          <a:solidFill>
            <a:srgbClr val="DCA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86968" y="3776472"/>
            <a:ext cx="4800600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 i="0">
                <a:solidFill>
                  <a:srgbClr val="0C2340"/>
                </a:solidFill>
                <a:latin typeface="Aptos"/>
              </a:rPr>
              <a:t>SCRUTINISE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6968" y="4215384"/>
            <a:ext cx="4782312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1C2733"/>
                </a:solidFill>
                <a:latin typeface="Aptos"/>
              </a:rPr>
              <a:t>Examine budgets and government performance, and seek explanations for delays.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17920" y="3611880"/>
            <a:ext cx="5166360" cy="1234440"/>
          </a:xfrm>
          <a:prstGeom prst="round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6217920" y="3611880"/>
            <a:ext cx="68580" cy="1234440"/>
          </a:xfrm>
          <a:prstGeom prst="rect">
            <a:avLst/>
          </a:prstGeom>
          <a:solidFill>
            <a:srgbClr val="2D73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419088" y="3776472"/>
            <a:ext cx="4800600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 i="0">
                <a:solidFill>
                  <a:srgbClr val="0C2340"/>
                </a:solidFill>
                <a:latin typeface="Aptos"/>
              </a:rPr>
              <a:t>CONVENE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19088" y="4215384"/>
            <a:ext cx="4782312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1C2733"/>
                </a:solidFill>
                <a:latin typeface="Aptos"/>
              </a:rPr>
              <a:t>Bring communities and the responsible institutions into practical discussions.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1520" y="5440680"/>
            <a:ext cx="1060704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400" b="1" i="0">
                <a:solidFill>
                  <a:srgbClr val="5C6B7A"/>
                </a:solidFill>
                <a:latin typeface="Aptos"/>
              </a:rPr>
              <a:t>The office can influence decisions and demand accountability. It cannot independently direct every agency or guarantee every project.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502920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 i="0">
                <a:solidFill>
                  <a:srgbClr val="BE2737"/>
                </a:solidFill>
                <a:latin typeface="Aptos"/>
              </a:rPr>
              <a:t>IMPLEMENTATION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972800" cy="53035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700" b="1" i="0">
                <a:solidFill>
                  <a:srgbClr val="0C2340"/>
                </a:solidFill>
                <a:latin typeface="Aptos"/>
              </a:rPr>
              <a:t>A staged plan with clear checkpoints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243584"/>
            <a:ext cx="1088136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5C6B7A"/>
                </a:solidFill>
                <a:latin typeface="Aptos"/>
              </a:rPr>
              <a:t>The work starts with listening and evidence, then moves to formal advocacy and ongoing public reporting.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746504"/>
            <a:ext cx="685800" cy="50292"/>
          </a:xfrm>
          <a:prstGeom prst="rect">
            <a:avLst/>
          </a:prstGeom>
          <a:solidFill>
            <a:srgbClr val="BE2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94360" y="6510528"/>
            <a:ext cx="10972800" cy="10972"/>
          </a:xfrm>
          <a:prstGeom prst="rect">
            <a:avLst/>
          </a:prstGeom>
          <a:solidFill>
            <a:srgbClr val="DAE1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21792" y="6565392"/>
            <a:ext cx="7772400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1" i="0">
                <a:solidFill>
                  <a:srgbClr val="5C6B7A"/>
                </a:solidFill>
                <a:latin typeface="Aptos"/>
              </a:rPr>
              <a:t>AKHAKON ANENIH  |  2027 HOUSE OF REPRESENTATIVES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18520" y="6547104"/>
            <a:ext cx="457200" cy="1828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 i="0">
                <a:solidFill>
                  <a:srgbClr val="5C6B7A"/>
                </a:solidFill>
                <a:latin typeface="Aptos"/>
              </a:rPr>
              <a:t>09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2057400"/>
            <a:ext cx="3429000" cy="3063240"/>
          </a:xfrm>
          <a:prstGeom prst="round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" y="2057400"/>
            <a:ext cx="3429000" cy="109728"/>
          </a:xfrm>
          <a:prstGeom prst="rect">
            <a:avLst/>
          </a:prstGeom>
          <a:solidFill>
            <a:srgbClr val="1652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86968" y="2359152"/>
            <a:ext cx="301752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 i="0">
                <a:solidFill>
                  <a:srgbClr val="16528C"/>
                </a:solidFill>
                <a:latin typeface="Aptos"/>
              </a:rPr>
              <a:t>FIRST 100 DAYS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6968" y="2724912"/>
            <a:ext cx="2971800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900" b="1" i="0">
                <a:solidFill>
                  <a:srgbClr val="0C2340"/>
                </a:solidFill>
                <a:latin typeface="Aptos"/>
              </a:rPr>
              <a:t>Listen and document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6968" y="3200400"/>
            <a:ext cx="2971800" cy="16459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700"/>
              </a:spcAft>
              <a:defRPr sz="1200">
                <a:solidFill>
                  <a:srgbClr val="1C2733"/>
                </a:solidFill>
                <a:latin typeface="Aptos"/>
              </a:defRPr>
            </a:pPr>
            <a:r>
              <a:t>Stakeholder consultations</a:t>
            </a:r>
          </a:p>
          <a:p>
            <a:pPr>
              <a:spcAft>
                <a:spcPts val="700"/>
              </a:spcAft>
              <a:defRPr sz="1200">
                <a:solidFill>
                  <a:srgbClr val="1C2733"/>
                </a:solidFill>
                <a:latin typeface="Aptos"/>
              </a:defRPr>
            </a:pPr>
            <a:r>
              <a:t>Constituency needs assessment</a:t>
            </a:r>
          </a:p>
          <a:p>
            <a:pPr>
              <a:spcAft>
                <a:spcPts val="700"/>
              </a:spcAft>
              <a:defRPr sz="1200">
                <a:solidFill>
                  <a:srgbClr val="1C2733"/>
                </a:solidFill>
                <a:latin typeface="Aptos"/>
              </a:defRPr>
            </a:pPr>
            <a:r>
              <a:t>Prioritised issue register</a:t>
            </a:r>
          </a:p>
          <a:p>
            <a:pPr>
              <a:spcAft>
                <a:spcPts val="700"/>
              </a:spcAft>
              <a:defRPr sz="1200">
                <a:solidFill>
                  <a:srgbClr val="1C2733"/>
                </a:solidFill>
                <a:latin typeface="Aptos"/>
              </a:defRPr>
            </a:pPr>
            <a:r>
              <a:t>Identify responsible agencies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89120" y="2057400"/>
            <a:ext cx="3429000" cy="3063240"/>
          </a:xfrm>
          <a:prstGeom prst="round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4389120" y="2057400"/>
            <a:ext cx="3429000" cy="109728"/>
          </a:xfrm>
          <a:prstGeom prst="rect">
            <a:avLst/>
          </a:prstGeom>
          <a:solidFill>
            <a:srgbClr val="BE2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590288" y="2359152"/>
            <a:ext cx="301752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 i="0">
                <a:solidFill>
                  <a:srgbClr val="BE2737"/>
                </a:solidFill>
                <a:latin typeface="Aptos"/>
              </a:rPr>
              <a:t>FIRST YEAR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90288" y="2724912"/>
            <a:ext cx="2971800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900" b="1" i="0">
                <a:solidFill>
                  <a:srgbClr val="0C2340"/>
                </a:solidFill>
                <a:latin typeface="Aptos"/>
              </a:rPr>
              <a:t>Pursue and report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90288" y="3200400"/>
            <a:ext cx="2971800" cy="16459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700"/>
              </a:spcAft>
              <a:defRPr sz="1200">
                <a:solidFill>
                  <a:srgbClr val="1C2733"/>
                </a:solidFill>
                <a:latin typeface="Aptos"/>
              </a:defRPr>
            </a:pPr>
            <a:r>
              <a:t>Submit priority issues through proper channels</a:t>
            </a:r>
          </a:p>
          <a:p>
            <a:pPr>
              <a:spcAft>
                <a:spcPts val="700"/>
              </a:spcAft>
              <a:defRPr sz="1200">
                <a:solidFill>
                  <a:srgbClr val="1C2733"/>
                </a:solidFill>
                <a:latin typeface="Aptos"/>
              </a:defRPr>
            </a:pPr>
            <a:r>
              <a:t>Engage agencies and budget processes</a:t>
            </a:r>
          </a:p>
          <a:p>
            <a:pPr>
              <a:spcAft>
                <a:spcPts val="700"/>
              </a:spcAft>
              <a:defRPr sz="1200">
                <a:solidFill>
                  <a:srgbClr val="1C2733"/>
                </a:solidFill>
                <a:latin typeface="Aptos"/>
              </a:defRPr>
            </a:pPr>
            <a:r>
              <a:t>Hold regular town halls</a:t>
            </a:r>
          </a:p>
          <a:p>
            <a:pPr>
              <a:spcAft>
                <a:spcPts val="700"/>
              </a:spcAft>
              <a:defRPr sz="1200">
                <a:solidFill>
                  <a:srgbClr val="1C2733"/>
                </a:solidFill>
                <a:latin typeface="Aptos"/>
              </a:defRPr>
            </a:pPr>
            <a:r>
              <a:t>Publish initial progress updates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92440" y="2057400"/>
            <a:ext cx="3429000" cy="3063240"/>
          </a:xfrm>
          <a:prstGeom prst="round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8092440" y="2057400"/>
            <a:ext cx="3429000" cy="109728"/>
          </a:xfrm>
          <a:prstGeom prst="rect">
            <a:avLst/>
          </a:prstGeom>
          <a:solidFill>
            <a:srgbClr val="DCA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293608" y="2359152"/>
            <a:ext cx="301752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 i="0">
                <a:solidFill>
                  <a:srgbClr val="2D7358"/>
                </a:solidFill>
                <a:latin typeface="Aptos"/>
              </a:rPr>
              <a:t>THROUGHOUT TENURE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93608" y="2724912"/>
            <a:ext cx="2971800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900" b="1" i="0">
                <a:solidFill>
                  <a:srgbClr val="0C2340"/>
                </a:solidFill>
                <a:latin typeface="Aptos"/>
              </a:rPr>
              <a:t>Monitor and account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93608" y="3200400"/>
            <a:ext cx="2971800" cy="16459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700"/>
              </a:spcAft>
              <a:defRPr sz="1200">
                <a:solidFill>
                  <a:srgbClr val="1C2733"/>
                </a:solidFill>
                <a:latin typeface="Aptos"/>
              </a:defRPr>
            </a:pPr>
            <a:r>
              <a:t>Track agency responses and project status</a:t>
            </a:r>
          </a:p>
          <a:p>
            <a:pPr>
              <a:spcAft>
                <a:spcPts val="700"/>
              </a:spcAft>
              <a:defRPr sz="1200">
                <a:solidFill>
                  <a:srgbClr val="1C2733"/>
                </a:solidFill>
                <a:latin typeface="Aptos"/>
              </a:defRPr>
            </a:pPr>
            <a:r>
              <a:t>Follow up on approved interventions</a:t>
            </a:r>
          </a:p>
          <a:p>
            <a:pPr>
              <a:spcAft>
                <a:spcPts val="700"/>
              </a:spcAft>
              <a:defRPr sz="1200">
                <a:solidFill>
                  <a:srgbClr val="1C2733"/>
                </a:solidFill>
                <a:latin typeface="Aptos"/>
              </a:defRPr>
            </a:pPr>
            <a:r>
              <a:t>Review priorities with communities</a:t>
            </a:r>
          </a:p>
          <a:p>
            <a:pPr>
              <a:spcAft>
                <a:spcPts val="700"/>
              </a:spcAft>
              <a:defRPr sz="1200">
                <a:solidFill>
                  <a:srgbClr val="1C2733"/>
                </a:solidFill>
                <a:latin typeface="Aptos"/>
              </a:defRPr>
            </a:pPr>
            <a:r>
              <a:t>Report achievements and delays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1520" y="5486400"/>
            <a:ext cx="1060704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200" b="0" i="1">
                <a:solidFill>
                  <a:srgbClr val="5C6B7A"/>
                </a:solidFill>
                <a:latin typeface="Aptos"/>
              </a:rPr>
              <a:t>Timing and deliverables will be refined after consultation and in line with legislative and budgetary calendars.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502920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 i="0">
                <a:solidFill>
                  <a:srgbClr val="BE2737"/>
                </a:solidFill>
                <a:latin typeface="Aptos"/>
              </a:rPr>
              <a:t>ACCOUNTABILITY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972800" cy="53035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700" b="1" i="0">
                <a:solidFill>
                  <a:srgbClr val="0C2340"/>
                </a:solidFill>
                <a:latin typeface="Aptos"/>
              </a:rPr>
              <a:t>Make progress visible and verifiable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243584"/>
            <a:ext cx="1088136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5C6B7A"/>
                </a:solidFill>
                <a:latin typeface="Aptos"/>
              </a:rPr>
              <a:t>A simple public reporting framework will help constituents and partners understand what has happened.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746504"/>
            <a:ext cx="685800" cy="50292"/>
          </a:xfrm>
          <a:prstGeom prst="rect">
            <a:avLst/>
          </a:prstGeom>
          <a:solidFill>
            <a:srgbClr val="BE2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94360" y="6510528"/>
            <a:ext cx="10972800" cy="10972"/>
          </a:xfrm>
          <a:prstGeom prst="rect">
            <a:avLst/>
          </a:prstGeom>
          <a:solidFill>
            <a:srgbClr val="DAE1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21792" y="6565392"/>
            <a:ext cx="7772400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1" i="0">
                <a:solidFill>
                  <a:srgbClr val="5C6B7A"/>
                </a:solidFill>
                <a:latin typeface="Aptos"/>
              </a:rPr>
              <a:t>AKHAKON ANENIH  |  2027 HOUSE OF REPRESENTATIVES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18520" y="6547104"/>
            <a:ext cx="457200" cy="1828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 i="0">
                <a:solidFill>
                  <a:srgbClr val="5C6B7A"/>
                </a:solidFill>
                <a:latin typeface="Aptos"/>
              </a:rPr>
              <a:t>10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2240280"/>
            <a:ext cx="2514600" cy="1828800"/>
          </a:xfrm>
          <a:prstGeom prst="roundRect">
            <a:avLst/>
          </a:prstGeom>
          <a:solidFill>
            <a:srgbClr val="E0EC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50392" y="2542032"/>
            <a:ext cx="219456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300" b="1" i="0">
                <a:solidFill>
                  <a:srgbClr val="16528C"/>
                </a:solidFill>
                <a:latin typeface="Aptos"/>
              </a:rPr>
              <a:t>PROPOSED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2971800"/>
            <a:ext cx="2148840" cy="7772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150" b="0" i="0">
                <a:solidFill>
                  <a:srgbClr val="1C2733"/>
                </a:solidFill>
                <a:latin typeface="Aptos"/>
              </a:rPr>
              <a:t>An issue or project has been identified and submitted for consideration.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474720" y="2240280"/>
            <a:ext cx="2514600" cy="1828800"/>
          </a:xfrm>
          <a:prstGeom prst="roundRect">
            <a:avLst/>
          </a:prstGeom>
          <a:solidFill>
            <a:srgbClr val="FAF4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639312" y="2542032"/>
            <a:ext cx="219456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300" b="1" i="0">
                <a:solidFill>
                  <a:srgbClr val="946914"/>
                </a:solidFill>
                <a:latin typeface="Aptos"/>
              </a:rPr>
              <a:t>APPROVED / FUNDED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7600" y="2971800"/>
            <a:ext cx="2148840" cy="7772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150" b="0" i="0">
                <a:solidFill>
                  <a:srgbClr val="1C2733"/>
                </a:solidFill>
                <a:latin typeface="Aptos"/>
              </a:rPr>
              <a:t>The responsible institution has confirmed approval or funding.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63640" y="2240280"/>
            <a:ext cx="2514600" cy="1828800"/>
          </a:xfrm>
          <a:prstGeom prst="roundRect">
            <a:avLst/>
          </a:prstGeom>
          <a:solidFill>
            <a:srgbClr val="E7F3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428231" y="2542032"/>
            <a:ext cx="219456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300" b="1" i="0">
                <a:solidFill>
                  <a:srgbClr val="2D7358"/>
                </a:solidFill>
                <a:latin typeface="Aptos"/>
              </a:rPr>
              <a:t>IN PROGRESS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2971800"/>
            <a:ext cx="2148840" cy="7772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150" b="0" i="0">
                <a:solidFill>
                  <a:srgbClr val="1C2733"/>
                </a:solidFill>
                <a:latin typeface="Aptos"/>
              </a:rPr>
              <a:t>Implementation has started and evidence or agency updates are available.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052559" y="2240280"/>
            <a:ext cx="2514600" cy="1828800"/>
          </a:xfrm>
          <a:prstGeom prst="roundRect">
            <a:avLst/>
          </a:prstGeom>
          <a:solidFill>
            <a:srgbClr val="FAE7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217151" y="2542032"/>
            <a:ext cx="219456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300" b="1" i="0">
                <a:solidFill>
                  <a:srgbClr val="BE2737"/>
                </a:solidFill>
                <a:latin typeface="Aptos"/>
              </a:rPr>
              <a:t>COMPLETED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35439" y="2971800"/>
            <a:ext cx="2148840" cy="7772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150" b="0" i="0">
                <a:solidFill>
                  <a:srgbClr val="1C2733"/>
                </a:solidFill>
                <a:latin typeface="Aptos"/>
              </a:rPr>
              <a:t>Completion is verified through available documentation and local checks.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617720"/>
            <a:ext cx="10881360" cy="777240"/>
          </a:xfrm>
          <a:prstGeom prst="roundRect">
            <a:avLst/>
          </a:prstGeom>
          <a:solidFill>
            <a:srgbClr val="0C23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14400" y="4864608"/>
            <a:ext cx="1037844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600" b="1" i="0">
                <a:solidFill>
                  <a:srgbClr val="FFFFFF"/>
                </a:solidFill>
                <a:latin typeface="Aptos"/>
              </a:rPr>
              <a:t>Report facts, not assumptions. Explain delays. Distinguish advocacy from approvals and completed work.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502920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 i="0">
                <a:solidFill>
                  <a:srgbClr val="BE2737"/>
                </a:solidFill>
                <a:latin typeface="Aptos"/>
              </a:rPr>
              <a:t>PEOPLE-LED REPRESENTATION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972800" cy="53035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700" b="1" i="0">
                <a:solidFill>
                  <a:srgbClr val="0C2340"/>
                </a:solidFill>
                <a:latin typeface="Aptos"/>
              </a:rPr>
              <a:t>Consultation must continue after election day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243584"/>
            <a:ext cx="1088136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5C6B7A"/>
                </a:solidFill>
                <a:latin typeface="Aptos"/>
              </a:rPr>
              <a:t>A constituency-wide process helps ensure that priorities reflect the lived experience of different communities.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746504"/>
            <a:ext cx="685800" cy="50292"/>
          </a:xfrm>
          <a:prstGeom prst="rect">
            <a:avLst/>
          </a:prstGeom>
          <a:solidFill>
            <a:srgbClr val="BE2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94360" y="6510528"/>
            <a:ext cx="10972800" cy="10972"/>
          </a:xfrm>
          <a:prstGeom prst="rect">
            <a:avLst/>
          </a:prstGeom>
          <a:solidFill>
            <a:srgbClr val="DAE1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21792" y="6565392"/>
            <a:ext cx="7772400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1" i="0">
                <a:solidFill>
                  <a:srgbClr val="5C6B7A"/>
                </a:solidFill>
                <a:latin typeface="Aptos"/>
              </a:rPr>
              <a:t>AKHAKON ANENIH  |  2027 HOUSE OF REPRESENTATIVES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18520" y="6547104"/>
            <a:ext cx="457200" cy="1828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 i="0">
                <a:solidFill>
                  <a:srgbClr val="5C6B7A"/>
                </a:solidFill>
                <a:latin typeface="Aptos"/>
              </a:rPr>
              <a:t>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148840"/>
            <a:ext cx="6492240" cy="33832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1200"/>
              </a:spcAft>
              <a:defRPr sz="1600">
                <a:solidFill>
                  <a:srgbClr val="1C2733"/>
                </a:solidFill>
                <a:latin typeface="Aptos"/>
              </a:defRPr>
            </a:pPr>
            <a:r>
              <a:t>Regular town hall meetings across communities.</a:t>
            </a:r>
          </a:p>
          <a:p>
            <a:pPr>
              <a:spcAft>
                <a:spcPts val="1200"/>
              </a:spcAft>
              <a:defRPr sz="1600">
                <a:solidFill>
                  <a:srgbClr val="1C2733"/>
                </a:solidFill>
                <a:latin typeface="Aptos"/>
              </a:defRPr>
            </a:pPr>
            <a:r>
              <a:t>Consultations with traditional institutions, women, young people, persons with disabilities, professionals, farmers and traders.</a:t>
            </a:r>
          </a:p>
          <a:p>
            <a:pPr>
              <a:spcAft>
                <a:spcPts val="1200"/>
              </a:spcAft>
              <a:defRPr sz="1600">
                <a:solidFill>
                  <a:srgbClr val="1C2733"/>
                </a:solidFill>
                <a:latin typeface="Aptos"/>
              </a:defRPr>
            </a:pPr>
            <a:r>
              <a:t>Accessible channels for complaints, ideas and requests for assistance.</a:t>
            </a:r>
          </a:p>
          <a:p>
            <a:pPr>
              <a:spcAft>
                <a:spcPts val="1200"/>
              </a:spcAft>
              <a:defRPr sz="1600">
                <a:solidFill>
                  <a:srgbClr val="1C2733"/>
                </a:solidFill>
                <a:latin typeface="Aptos"/>
              </a:defRPr>
            </a:pPr>
            <a:r>
              <a:t>A documented issue register with named responsible institutions and follow-up status.</a:t>
            </a:r>
          </a:p>
          <a:p>
            <a:pPr>
              <a:spcAft>
                <a:spcPts val="1200"/>
              </a:spcAft>
              <a:defRPr sz="1600">
                <a:solidFill>
                  <a:srgbClr val="1C2733"/>
                </a:solidFill>
                <a:latin typeface="Aptos"/>
              </a:defRPr>
            </a:pPr>
            <a:r>
              <a:t>Periodic public updates on legislative work, commitments, delays and next steps.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818120" y="2240280"/>
            <a:ext cx="3246120" cy="2651760"/>
          </a:xfrm>
          <a:prstGeom prst="roundRect">
            <a:avLst/>
          </a:prstGeom>
          <a:solidFill>
            <a:srgbClr val="E0EC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092440" y="2578608"/>
            <a:ext cx="269748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200" b="1" i="0">
                <a:solidFill>
                  <a:srgbClr val="16528C"/>
                </a:solidFill>
                <a:latin typeface="Aptos"/>
              </a:rPr>
              <a:t>THE STANDARD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38160" y="3063240"/>
            <a:ext cx="2606040" cy="14173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200" b="1" i="0">
                <a:solidFill>
                  <a:srgbClr val="0C2340"/>
                </a:solidFill>
                <a:latin typeface="Aptos"/>
              </a:rPr>
              <a:t>Accessible.
Consultative.
Fair.
Accountable.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502920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 i="0">
                <a:solidFill>
                  <a:srgbClr val="BE2737"/>
                </a:solidFill>
                <a:latin typeface="Aptos"/>
              </a:rPr>
              <a:t>THE PARTNERSHIP OPPORTUNITY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972800" cy="53035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700" b="1" i="0">
                <a:solidFill>
                  <a:srgbClr val="0C2340"/>
                </a:solidFill>
                <a:latin typeface="Aptos"/>
              </a:rPr>
              <a:t>Support the work behind accountable representation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243584"/>
            <a:ext cx="1088136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5C6B7A"/>
                </a:solidFill>
                <a:latin typeface="Aptos"/>
              </a:rPr>
              <a:t>Sponsor support can help build the capacity to listen, document needs, communicate clearly and track follow-through.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746504"/>
            <a:ext cx="685800" cy="50292"/>
          </a:xfrm>
          <a:prstGeom prst="rect">
            <a:avLst/>
          </a:prstGeom>
          <a:solidFill>
            <a:srgbClr val="BE2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94360" y="6510528"/>
            <a:ext cx="10972800" cy="10972"/>
          </a:xfrm>
          <a:prstGeom prst="rect">
            <a:avLst/>
          </a:prstGeom>
          <a:solidFill>
            <a:srgbClr val="DAE1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21792" y="6565392"/>
            <a:ext cx="7772400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1" i="0">
                <a:solidFill>
                  <a:srgbClr val="5C6B7A"/>
                </a:solidFill>
                <a:latin typeface="Aptos"/>
              </a:rPr>
              <a:t>AKHAKON ANENIH  |  2027 HOUSE OF REPRESENTATIVES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18520" y="6547104"/>
            <a:ext cx="457200" cy="1828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 i="0">
                <a:solidFill>
                  <a:srgbClr val="5C6B7A"/>
                </a:solidFill>
                <a:latin typeface="Aptos"/>
              </a:rPr>
              <a:t>12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2057400"/>
            <a:ext cx="5166360" cy="1234440"/>
          </a:xfrm>
          <a:prstGeom prst="round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" y="2057400"/>
            <a:ext cx="68580" cy="1234440"/>
          </a:xfrm>
          <a:prstGeom prst="rect">
            <a:avLst/>
          </a:prstGeom>
          <a:solidFill>
            <a:srgbClr val="1652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86968" y="2221992"/>
            <a:ext cx="4800600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 i="0">
                <a:solidFill>
                  <a:srgbClr val="0C2340"/>
                </a:solidFill>
                <a:latin typeface="Aptos"/>
              </a:rPr>
              <a:t>Community listening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6968" y="2660904"/>
            <a:ext cx="4782312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50" b="0" i="0">
                <a:solidFill>
                  <a:srgbClr val="1C2733"/>
                </a:solidFill>
                <a:latin typeface="Aptos"/>
              </a:rPr>
              <a:t>Town hall logistics, stakeholder consultations and needs documentation.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7920" y="2057400"/>
            <a:ext cx="5166360" cy="1234440"/>
          </a:xfrm>
          <a:prstGeom prst="round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217920" y="2057400"/>
            <a:ext cx="68580" cy="1234440"/>
          </a:xfrm>
          <a:prstGeom prst="rect">
            <a:avLst/>
          </a:prstGeom>
          <a:solidFill>
            <a:srgbClr val="BE2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19088" y="2221992"/>
            <a:ext cx="4800600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 i="0">
                <a:solidFill>
                  <a:srgbClr val="0C2340"/>
                </a:solidFill>
                <a:latin typeface="Aptos"/>
              </a:rPr>
              <a:t>Research and policy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19088" y="2660904"/>
            <a:ext cx="4782312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50" b="0" i="0">
                <a:solidFill>
                  <a:srgbClr val="1C2733"/>
                </a:solidFill>
                <a:latin typeface="Aptos"/>
              </a:rPr>
              <a:t>Evidence gathering, project prioritisation and practical policy briefs.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3566160"/>
            <a:ext cx="5166360" cy="1234440"/>
          </a:xfrm>
          <a:prstGeom prst="round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85800" y="3566160"/>
            <a:ext cx="68580" cy="1234440"/>
          </a:xfrm>
          <a:prstGeom prst="rect">
            <a:avLst/>
          </a:prstGeom>
          <a:solidFill>
            <a:srgbClr val="DCA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86968" y="3730752"/>
            <a:ext cx="4800600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 i="0">
                <a:solidFill>
                  <a:srgbClr val="0C2340"/>
                </a:solidFill>
                <a:latin typeface="Aptos"/>
              </a:rPr>
              <a:t>Public information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6968" y="4169663"/>
            <a:ext cx="4782312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50" b="0" i="0">
                <a:solidFill>
                  <a:srgbClr val="1C2733"/>
                </a:solidFill>
                <a:latin typeface="Aptos"/>
              </a:rPr>
              <a:t>Clear updates on priorities, submissions, agency responses and verified progress.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17920" y="3566160"/>
            <a:ext cx="5166360" cy="1234440"/>
          </a:xfrm>
          <a:prstGeom prst="round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6217920" y="3566160"/>
            <a:ext cx="68580" cy="1234440"/>
          </a:xfrm>
          <a:prstGeom prst="rect">
            <a:avLst/>
          </a:prstGeom>
          <a:solidFill>
            <a:srgbClr val="2D73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419088" y="3730752"/>
            <a:ext cx="4800600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 i="0">
                <a:solidFill>
                  <a:srgbClr val="0C2340"/>
                </a:solidFill>
                <a:latin typeface="Aptos"/>
              </a:rPr>
              <a:t>Youth and skills links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19088" y="4169663"/>
            <a:ext cx="4782312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50" b="0" i="0">
                <a:solidFill>
                  <a:srgbClr val="1C2733"/>
                </a:solidFill>
                <a:latin typeface="Aptos"/>
              </a:rPr>
              <a:t>Connecting eligible constituents to credible training and opportunity programmes.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77240" y="5349240"/>
            <a:ext cx="1056132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300" b="1" i="0">
                <a:solidFill>
                  <a:srgbClr val="5C6B7A"/>
                </a:solidFill>
                <a:latin typeface="Aptos"/>
              </a:rPr>
              <a:t>Any support should be lawful, transparent, properly documented and consistent with applicable campaign-finance rules.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502920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 i="0">
                <a:solidFill>
                  <a:srgbClr val="BE2737"/>
                </a:solidFill>
                <a:latin typeface="Aptos"/>
              </a:rPr>
              <a:t>A RESPONSIBLE PARTNERSHIP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972800" cy="53035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700" b="1" i="0">
                <a:solidFill>
                  <a:srgbClr val="0C2340"/>
                </a:solidFill>
                <a:latin typeface="Aptos"/>
              </a:rPr>
              <a:t>Clear purpose. Appropriate safeguards. Honest reporting.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243584"/>
            <a:ext cx="1088136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5C6B7A"/>
                </a:solidFill>
                <a:latin typeface="Aptos"/>
              </a:rPr>
              <a:t>The proposed approach is designed to make support accountable and focused on legitimate campaign and civic-engagement needs.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746504"/>
            <a:ext cx="685800" cy="50292"/>
          </a:xfrm>
          <a:prstGeom prst="rect">
            <a:avLst/>
          </a:prstGeom>
          <a:solidFill>
            <a:srgbClr val="BE2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94360" y="6510528"/>
            <a:ext cx="10972800" cy="10972"/>
          </a:xfrm>
          <a:prstGeom prst="rect">
            <a:avLst/>
          </a:prstGeom>
          <a:solidFill>
            <a:srgbClr val="DAE1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21792" y="6565392"/>
            <a:ext cx="7772400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1" i="0">
                <a:solidFill>
                  <a:srgbClr val="5C6B7A"/>
                </a:solidFill>
                <a:latin typeface="Aptos"/>
              </a:rPr>
              <a:t>AKHAKON ANENIH  |  2027 HOUSE OF REPRESENTATIVES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18520" y="6547104"/>
            <a:ext cx="457200" cy="1828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 i="0">
                <a:solidFill>
                  <a:srgbClr val="5C6B7A"/>
                </a:solidFill>
                <a:latin typeface="Aptos"/>
              </a:rPr>
              <a:t>13</a:t>
            </a:r>
          </a:p>
        </p:txBody>
      </p:sp>
      <p:sp>
        <p:nvSpPr>
          <p:cNvPr id="9" name="Oval 8"/>
          <p:cNvSpPr/>
          <p:nvPr/>
        </p:nvSpPr>
        <p:spPr>
          <a:xfrm>
            <a:off x="822960" y="2029968"/>
            <a:ext cx="384048" cy="384048"/>
          </a:xfrm>
          <a:prstGeom prst="ellipse">
            <a:avLst/>
          </a:prstGeom>
          <a:solidFill>
            <a:srgbClr val="BE2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77824" y="2093976"/>
            <a:ext cx="256032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400" b="1" i="0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17320" y="2011680"/>
            <a:ext cx="237744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 i="0">
                <a:solidFill>
                  <a:srgbClr val="0C2340"/>
                </a:solidFill>
                <a:latin typeface="Aptos"/>
              </a:rPr>
              <a:t>DEFINED PURPOSE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0" y="2011680"/>
            <a:ext cx="7132320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1C2733"/>
                </a:solidFill>
                <a:latin typeface="Aptos"/>
              </a:rPr>
              <a:t>Agree on the activity or capacity the support is intended to enable.</a:t>
            </a:r>
          </a:p>
        </p:txBody>
      </p:sp>
      <p:sp>
        <p:nvSpPr>
          <p:cNvPr id="13" name="Oval 12"/>
          <p:cNvSpPr/>
          <p:nvPr/>
        </p:nvSpPr>
        <p:spPr>
          <a:xfrm>
            <a:off x="822960" y="2852928"/>
            <a:ext cx="384048" cy="384048"/>
          </a:xfrm>
          <a:prstGeom prst="ellipse">
            <a:avLst/>
          </a:prstGeom>
          <a:solidFill>
            <a:srgbClr val="1652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77824" y="2916936"/>
            <a:ext cx="256032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400" b="1" i="0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17320" y="2834640"/>
            <a:ext cx="237744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 i="0">
                <a:solidFill>
                  <a:srgbClr val="0C2340"/>
                </a:solidFill>
                <a:latin typeface="Aptos"/>
              </a:rPr>
              <a:t>PROPER RECORDS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0" y="2834640"/>
            <a:ext cx="7132320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1C2733"/>
                </a:solidFill>
                <a:latin typeface="Aptos"/>
              </a:rPr>
              <a:t>Maintain appropriate records of support received and how it is used.</a:t>
            </a:r>
          </a:p>
        </p:txBody>
      </p:sp>
      <p:sp>
        <p:nvSpPr>
          <p:cNvPr id="17" name="Oval 16"/>
          <p:cNvSpPr/>
          <p:nvPr/>
        </p:nvSpPr>
        <p:spPr>
          <a:xfrm>
            <a:off x="822960" y="3675887"/>
            <a:ext cx="384048" cy="384048"/>
          </a:xfrm>
          <a:prstGeom prst="ellipse">
            <a:avLst/>
          </a:prstGeom>
          <a:solidFill>
            <a:srgbClr val="BE2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77824" y="3739896"/>
            <a:ext cx="256032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400" b="1" i="0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20" y="3657600"/>
            <a:ext cx="237744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 i="0">
                <a:solidFill>
                  <a:srgbClr val="0C2340"/>
                </a:solidFill>
                <a:latin typeface="Aptos"/>
              </a:rPr>
              <a:t>NO GUARANTEED FAVOURS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0" y="3657600"/>
            <a:ext cx="7132320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1C2733"/>
                </a:solidFill>
                <a:latin typeface="Aptos"/>
              </a:rPr>
              <a:t>Support does not buy public contracts, special access or future official decisions.</a:t>
            </a:r>
          </a:p>
        </p:txBody>
      </p:sp>
      <p:sp>
        <p:nvSpPr>
          <p:cNvPr id="21" name="Oval 20"/>
          <p:cNvSpPr/>
          <p:nvPr/>
        </p:nvSpPr>
        <p:spPr>
          <a:xfrm>
            <a:off x="822960" y="4498848"/>
            <a:ext cx="384048" cy="384048"/>
          </a:xfrm>
          <a:prstGeom prst="ellipse">
            <a:avLst/>
          </a:prstGeom>
          <a:solidFill>
            <a:srgbClr val="1652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77824" y="4562856"/>
            <a:ext cx="256032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400" b="1" i="0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17320" y="4480560"/>
            <a:ext cx="237744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 i="0">
                <a:solidFill>
                  <a:srgbClr val="0C2340"/>
                </a:solidFill>
                <a:latin typeface="Aptos"/>
              </a:rPr>
              <a:t>REPORTING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0" y="4480560"/>
            <a:ext cx="7132320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1C2733"/>
                </a:solidFill>
                <a:latin typeface="Aptos"/>
              </a:rPr>
              <a:t>Provide appropriate updates on activities and outputs, subject to privacy and legal requirements.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77240" y="5486400"/>
            <a:ext cx="10561320" cy="457200"/>
          </a:xfrm>
          <a:prstGeom prst="round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960120" y="5596128"/>
            <a:ext cx="1014984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200" b="1" i="0">
                <a:solidFill>
                  <a:srgbClr val="5C6B7A"/>
                </a:solidFill>
                <a:latin typeface="Aptos"/>
              </a:rPr>
              <a:t>Specific support requests, budgets and reporting arrangements can be agreed transparently with each prospective partner.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23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BE2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201168" y="0"/>
            <a:ext cx="73152" cy="6858000"/>
          </a:xfrm>
          <a:prstGeom prst="rect">
            <a:avLst/>
          </a:prstGeom>
          <a:solidFill>
            <a:srgbClr val="1652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777240"/>
            <a:ext cx="3657600" cy="2926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 i="0">
                <a:solidFill>
                  <a:srgbClr val="DCAB4C"/>
                </a:solidFill>
                <a:latin typeface="Aptos"/>
              </a:rPr>
              <a:t>THE COMMITMENT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417320"/>
            <a:ext cx="7132320" cy="21945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500" b="1" i="0">
                <a:solidFill>
                  <a:srgbClr val="FFFFFF"/>
                </a:solidFill>
                <a:latin typeface="Aptos"/>
              </a:rPr>
              <a:t>Listen carefully.
Work consistently.
Report honestly.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4069080"/>
            <a:ext cx="777240" cy="64008"/>
          </a:xfrm>
          <a:prstGeom prst="rect">
            <a:avLst/>
          </a:prstGeom>
          <a:solidFill>
            <a:srgbClr val="BE2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4434840"/>
            <a:ext cx="5303520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300" b="1" i="0">
                <a:solidFill>
                  <a:srgbClr val="FFFFFF"/>
                </a:solidFill>
                <a:latin typeface="Aptos"/>
              </a:rPr>
              <a:t>Akhakon Anenih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5010912"/>
            <a:ext cx="6309360" cy="6583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0" i="0">
                <a:solidFill>
                  <a:srgbClr val="D3E1EF"/>
                </a:solidFill>
                <a:latin typeface="Aptos"/>
              </a:rPr>
              <a:t>2027 House of Representatives
Esan North East / Esan South East Federal Constituency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6080760"/>
            <a:ext cx="694944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DCAB4C"/>
                </a:solidFill>
                <a:latin typeface="Aptos"/>
              </a:rPr>
              <a:t>BRINGING HUMANITY BACK TO POLITICS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52360" y="6355080"/>
            <a:ext cx="393192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850" b="0" i="0">
                <a:solidFill>
                  <a:srgbClr val="B4C6D9"/>
                </a:solidFill>
                <a:latin typeface="Aptos"/>
              </a:rPr>
              <a:t>Sponsor discussion deck | Development agenda overview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Akhakon Anenih | Sponsor Development Agenda</dc:title>
  <dc:subject>Sponsor briefing for 2027 House of Representatives campaign</dc:subject>
  <dc:creator>Akhakon Anenih Campaign Organisation</dc:creator>
  <cp:keywords>Akhakon Anenih, NDC, development agenda, sponsor briefing, Esan North East, Esan South East</cp:keywords>
  <dc:description>generated using python-pptx</dc:description>
  <cp:lastModifiedBy>Akin Anenih</cp:lastModifiedBy>
  <cp:revision>2</cp:revision>
  <dcterms:created xsi:type="dcterms:W3CDTF">2013-01-27T09:14:16Z</dcterms:created>
  <dcterms:modified xsi:type="dcterms:W3CDTF">2026-10-11T13:30:45Z</dcterms:modified>
  <cp:category/>
</cp:coreProperties>
</file>